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8" r:id="rId5"/>
    <p:sldId id="260" r:id="rId6"/>
    <p:sldId id="261" r:id="rId7"/>
    <p:sldId id="269" r:id="rId8"/>
    <p:sldId id="270" r:id="rId9"/>
    <p:sldId id="271" r:id="rId10"/>
    <p:sldId id="272" r:id="rId11"/>
    <p:sldId id="266" r:id="rId12"/>
  </p:sldIdLst>
  <p:sldSz cx="18288000" cy="10287000"/>
  <p:notesSz cx="6858000" cy="9144000"/>
  <p:embeddedFontLst>
    <p:embeddedFont>
      <p:font typeface="Alef" panose="00000500000000000000" pitchFamily="2" charset="-79"/>
      <p:regular r:id="rId14"/>
      <p:bold r:id="rId15"/>
    </p:embeddedFont>
    <p:embeddedFont>
      <p:font typeface="Alef Bold" panose="00000800000000000000" charset="-79"/>
      <p:regular r:id="rId16"/>
    </p:embeddedFont>
    <p:embeddedFont>
      <p:font typeface="Arimo" panose="020B0604020202020204" charset="0"/>
      <p:regular r:id="rId17"/>
    </p:embeddedFont>
    <p:embeddedFont>
      <p:font typeface="Assistant Regular" panose="020B0604020202020204" charset="-79"/>
      <p:regular r:id="rId18"/>
    </p:embeddedFont>
    <p:embeddedFont>
      <p:font typeface="Assistant Regular Bold" panose="020B0604020202020204" charset="-79"/>
      <p:regular r:id="rId19"/>
    </p:embeddedFont>
    <p:embeddedFont>
      <p:font typeface="atlas light AAA Bold" panose="020B0604020202020204" charset="-79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rwester" panose="020B0604020202020204" charset="0"/>
      <p:regular r:id="rId25"/>
    </p:embeddedFont>
    <p:embeddedFont>
      <p:font typeface="Open Sans Light" panose="020B0306030504020204" pitchFamily="34" charset="0"/>
      <p:regular r:id="rId26"/>
      <p:italic r:id="rId27"/>
    </p:embeddedFont>
    <p:embeddedFont>
      <p:font typeface="Open Sans Light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2D7D54E1-9A94-49CB-97CA-A15CB91A594A}">
          <p14:sldIdLst>
            <p14:sldId id="256"/>
            <p14:sldId id="257"/>
            <p14:sldId id="258"/>
            <p14:sldId id="268"/>
            <p14:sldId id="260"/>
            <p14:sldId id="261"/>
            <p14:sldId id="269"/>
            <p14:sldId id="270"/>
            <p14:sldId id="271"/>
            <p14:sldId id="272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37"/>
    <a:srgbClr val="DFE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483" autoAdjust="0"/>
  </p:normalViewPr>
  <p:slideViewPr>
    <p:cSldViewPr>
      <p:cViewPr varScale="1">
        <p:scale>
          <a:sx n="52" d="100"/>
          <a:sy n="52" d="100"/>
        </p:scale>
        <p:origin x="85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25BD584-D1ED-4C90-8A03-C8728141A119}" type="datetimeFigureOut">
              <a:rPr lang="he-IL" smtClean="0"/>
              <a:t>י"ט/ניסן/תשפ"ג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EABD395-1C41-4331-A01A-B5D57E71A2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4260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936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2385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6234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581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1637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F503D-F74C-4D8B-AAEC-DD1D353A3EE1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784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7475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2327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118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_Trim">
            <a:hlinkClick r:id="" action="ppaction://media"/>
            <a:extLst>
              <a:ext uri="{FF2B5EF4-FFF2-40B4-BE49-F238E27FC236}">
                <a16:creationId xmlns:a16="http://schemas.microsoft.com/office/drawing/2014/main" id="{92855652-16E9-052C-C0CD-7CD68FE5B4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5893"/>
            <a:ext cx="18354422" cy="103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6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35653" y="7799280"/>
            <a:ext cx="16616695" cy="230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76"/>
              </a:lnSpc>
            </a:pPr>
            <a:r>
              <a:rPr lang="en-US" sz="15631">
                <a:solidFill>
                  <a:srgbClr val="FFFFFF"/>
                </a:solidFill>
                <a:latin typeface="Norwester"/>
              </a:rPr>
              <a:t>HELP US SAVE LIVES</a:t>
            </a:r>
          </a:p>
        </p:txBody>
      </p:sp>
      <p:pic>
        <p:nvPicPr>
          <p:cNvPr id="23" name="Picture 18">
            <a:extLst>
              <a:ext uri="{FF2B5EF4-FFF2-40B4-BE49-F238E27FC236}">
                <a16:creationId xmlns:a16="http://schemas.microsoft.com/office/drawing/2014/main" id="{31FB065C-331F-F399-88FD-0B4198D9D2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2499" y="0"/>
            <a:ext cx="1130464" cy="947751"/>
          </a:xfrm>
          <a:prstGeom prst="rect">
            <a:avLst/>
          </a:prstGeom>
        </p:spPr>
      </p:pic>
      <p:sp>
        <p:nvSpPr>
          <p:cNvPr id="26" name="TextBox 3">
            <a:extLst>
              <a:ext uri="{FF2B5EF4-FFF2-40B4-BE49-F238E27FC236}">
                <a16:creationId xmlns:a16="http://schemas.microsoft.com/office/drawing/2014/main" id="{9F28DEBA-380A-1984-055A-EC3D1988FBED}"/>
              </a:ext>
            </a:extLst>
          </p:cNvPr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221575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276" y="3320395"/>
            <a:ext cx="2541299" cy="2057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59828" y="3679135"/>
            <a:ext cx="1266893" cy="126689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0700" y="3658599"/>
            <a:ext cx="1266893" cy="12668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89971" y="6514282"/>
            <a:ext cx="1506463" cy="15064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63223" y="6600274"/>
            <a:ext cx="2379098" cy="139342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5541" y="6611334"/>
            <a:ext cx="1382360" cy="13823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596434" y="4943072"/>
            <a:ext cx="433478" cy="434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7722881" y="4946029"/>
            <a:ext cx="419659" cy="4207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158637" y="4962903"/>
            <a:ext cx="402826" cy="40383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651473" y="8086530"/>
            <a:ext cx="510102" cy="48842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318847" y="8188930"/>
            <a:ext cx="34716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43729"/>
                </a:solidFill>
                <a:latin typeface="Alef"/>
              </a:rPr>
              <a:t>Low-cost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49945" y="8188930"/>
            <a:ext cx="34716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43729"/>
                </a:solidFill>
                <a:latin typeface="Alef"/>
              </a:rPr>
              <a:t>Available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984899" y="8108650"/>
            <a:ext cx="510102" cy="48842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321366" y="8140772"/>
            <a:ext cx="510102" cy="48842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717208" y="145424"/>
            <a:ext cx="9620762" cy="250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3"/>
              </a:lnSpc>
            </a:pPr>
            <a:r>
              <a:rPr lang="en-US" sz="8490" dirty="0">
                <a:solidFill>
                  <a:srgbClr val="008037"/>
                </a:solidFill>
                <a:latin typeface="Norwester"/>
              </a:rPr>
              <a:t>THE MICROMOBILITY REVOLUTI0N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28339" y="4874260"/>
            <a:ext cx="200639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lef"/>
              </a:rPr>
              <a:t>Air pollution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61513" y="4859873"/>
            <a:ext cx="26756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lef Bold"/>
              </a:rPr>
              <a:t>Rising gas prices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78331" y="4868343"/>
            <a:ext cx="34716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lef"/>
              </a:rPr>
              <a:t>Lack of parking spots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47215" y="8115743"/>
            <a:ext cx="34716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43729"/>
                </a:solidFill>
                <a:latin typeface="Alef"/>
              </a:rPr>
              <a:t>Comfortable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4B4E2699-4DD9-DE44-25B1-651727EDCBD4}"/>
              </a:ext>
            </a:extLst>
          </p:cNvPr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pic>
        <p:nvPicPr>
          <p:cNvPr id="26" name="Picture 18">
            <a:extLst>
              <a:ext uri="{FF2B5EF4-FFF2-40B4-BE49-F238E27FC236}">
                <a16:creationId xmlns:a16="http://schemas.microsoft.com/office/drawing/2014/main" id="{1235C8F3-9D6A-129F-A074-DEF5FB4C15E5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5000" y="80949"/>
            <a:ext cx="1130464" cy="9477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32779" y="10593"/>
            <a:ext cx="5455221" cy="10276407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670895" y="7676428"/>
            <a:ext cx="2794616" cy="25456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40772" y="1875309"/>
            <a:ext cx="1962546" cy="17091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32992" y="7736693"/>
            <a:ext cx="3270423" cy="8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  <a:spcBef>
                <a:spcPct val="0"/>
              </a:spcBef>
            </a:pPr>
            <a:r>
              <a:rPr lang="en-US" sz="5002">
                <a:solidFill>
                  <a:srgbClr val="FFFFFF"/>
                </a:solidFill>
                <a:latin typeface="Assistant Regular Bold"/>
              </a:rPr>
              <a:t>5,000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32729" y="8482836"/>
            <a:ext cx="2270949" cy="10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Assistant Regular"/>
              </a:rPr>
              <a:t> people got to </a:t>
            </a:r>
            <a:r>
              <a:rPr lang="en-US" sz="2000" dirty="0">
                <a:solidFill>
                  <a:srgbClr val="FFFFFF"/>
                </a:solidFill>
                <a:latin typeface="Assistant Regular Bold"/>
              </a:rPr>
              <a:t>Ichilov </a:t>
            </a:r>
            <a:r>
              <a:rPr lang="en-US" sz="2000" dirty="0">
                <a:solidFill>
                  <a:srgbClr val="FFFFFF"/>
                </a:solidFill>
                <a:latin typeface="Assistant Regular"/>
              </a:rPr>
              <a:t>Hospital during last year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491943" y="1612488"/>
            <a:ext cx="2842957" cy="258967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771955" y="2191345"/>
            <a:ext cx="2387498" cy="144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7"/>
              </a:lnSpc>
              <a:spcBef>
                <a:spcPct val="0"/>
              </a:spcBef>
            </a:pPr>
            <a:r>
              <a:rPr lang="en-US" sz="2055" u="none" dirty="0">
                <a:solidFill>
                  <a:srgbClr val="FFFFFF"/>
                </a:solidFill>
                <a:latin typeface="Assistant Regular"/>
              </a:rPr>
              <a:t>increase in the number of casualties in the USA between 2018-2022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203317" y="1680586"/>
            <a:ext cx="2768198" cy="252157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65097" y="2087941"/>
            <a:ext cx="2044638" cy="138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4"/>
              </a:lnSpc>
            </a:pPr>
            <a:endParaRPr dirty="0"/>
          </a:p>
          <a:p>
            <a:pPr algn="ctr">
              <a:lnSpc>
                <a:spcPts val="2863"/>
              </a:lnSpc>
              <a:spcBef>
                <a:spcPct val="0"/>
              </a:spcBef>
            </a:pPr>
            <a:r>
              <a:rPr lang="en-US" sz="2045" dirty="0">
                <a:solidFill>
                  <a:srgbClr val="FFFFFF"/>
                </a:solidFill>
                <a:latin typeface="Assistant Regular"/>
              </a:rPr>
              <a:t>injured in the last 4 years in the USA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585014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THE 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4207" y="1869930"/>
            <a:ext cx="2406418" cy="8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  <a:spcBef>
                <a:spcPct val="0"/>
              </a:spcBef>
            </a:pPr>
            <a:r>
              <a:rPr lang="en-US" sz="5002">
                <a:solidFill>
                  <a:srgbClr val="FFFFFF"/>
                </a:solidFill>
                <a:latin typeface="Assistant Regular Bold"/>
              </a:rPr>
              <a:t>200,000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525744" y="1872902"/>
            <a:ext cx="1962546" cy="170919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708349" y="7925776"/>
            <a:ext cx="1962546" cy="170919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432992" y="1528031"/>
            <a:ext cx="3270423" cy="8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  <a:spcBef>
                <a:spcPct val="0"/>
              </a:spcBef>
            </a:pPr>
            <a:r>
              <a:rPr lang="en-US" sz="5002">
                <a:solidFill>
                  <a:srgbClr val="FFFFFF"/>
                </a:solidFill>
                <a:latin typeface="Assistant Regular Bold"/>
              </a:rPr>
              <a:t>70%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5965" y="7871151"/>
            <a:ext cx="1962546" cy="170919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88511" y="7676428"/>
            <a:ext cx="2768198" cy="252157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50290" y="7837543"/>
            <a:ext cx="2044638" cy="1742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4"/>
              </a:lnSpc>
            </a:pPr>
            <a:endParaRPr dirty="0"/>
          </a:p>
          <a:p>
            <a:pPr algn="ctr">
              <a:lnSpc>
                <a:spcPts val="2863"/>
              </a:lnSpc>
              <a:spcBef>
                <a:spcPct val="0"/>
              </a:spcBef>
            </a:pPr>
            <a:r>
              <a:rPr lang="en-US" sz="2045" dirty="0">
                <a:solidFill>
                  <a:srgbClr val="FFFFFF"/>
                </a:solidFill>
                <a:latin typeface="Assistant Regular"/>
              </a:rPr>
              <a:t> of all accidents in Israel involve </a:t>
            </a:r>
            <a:r>
              <a:rPr lang="en-US" sz="2045" dirty="0" err="1">
                <a:solidFill>
                  <a:srgbClr val="FFFFFF"/>
                </a:solidFill>
                <a:latin typeface="Assistant Regular"/>
              </a:rPr>
              <a:t>micromobility</a:t>
            </a:r>
            <a:endParaRPr lang="en-US" sz="2045" dirty="0">
              <a:solidFill>
                <a:srgbClr val="FFFFFF"/>
              </a:solidFill>
              <a:latin typeface="Assistant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13154" y="7775901"/>
            <a:ext cx="2406418" cy="85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  <a:spcBef>
                <a:spcPct val="0"/>
              </a:spcBef>
            </a:pPr>
            <a:r>
              <a:rPr lang="en-US" sz="5002">
                <a:solidFill>
                  <a:srgbClr val="FFFFFF"/>
                </a:solidFill>
                <a:latin typeface="Assistant Regular Bold"/>
              </a:rPr>
              <a:t>15%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657134" y="4825699"/>
            <a:ext cx="1962546" cy="170919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619680" y="4630977"/>
            <a:ext cx="2768198" cy="252157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981460" y="4792092"/>
            <a:ext cx="2044638" cy="177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4"/>
              </a:lnSpc>
            </a:pPr>
            <a:endParaRPr dirty="0"/>
          </a:p>
          <a:p>
            <a:pPr algn="ctr">
              <a:lnSpc>
                <a:spcPts val="2863"/>
              </a:lnSpc>
              <a:spcBef>
                <a:spcPct val="0"/>
              </a:spcBef>
            </a:pPr>
            <a:r>
              <a:rPr lang="en-US" sz="2045" dirty="0">
                <a:solidFill>
                  <a:srgbClr val="FFFFFF"/>
                </a:solidFill>
                <a:latin typeface="Assistant Regular"/>
              </a:rPr>
              <a:t> of the accidents  occurred using rented vehicles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870288" y="4730449"/>
            <a:ext cx="2406418" cy="85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  <a:spcBef>
                <a:spcPct val="0"/>
              </a:spcBef>
            </a:pPr>
            <a:r>
              <a:rPr lang="en-US" sz="5002">
                <a:solidFill>
                  <a:srgbClr val="FFFFFF"/>
                </a:solidFill>
                <a:latin typeface="Assistant Regular Bold"/>
              </a:rPr>
              <a:t>73.5%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7468B590-68AF-C840-AA20-D7B5429D9A00}"/>
              </a:ext>
            </a:extLst>
          </p:cNvPr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43784" y="6054831"/>
            <a:ext cx="1830586" cy="6361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4664" y="2282405"/>
            <a:ext cx="1028825" cy="141718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348301" y="1938948"/>
            <a:ext cx="6795699" cy="7319352"/>
            <a:chOff x="0" y="0"/>
            <a:chExt cx="9060932" cy="9759136"/>
          </a:xfrm>
        </p:grpSpPr>
        <p:sp>
          <p:nvSpPr>
            <p:cNvPr id="7" name="TextBox 7"/>
            <p:cNvSpPr txBox="1"/>
            <p:nvPr/>
          </p:nvSpPr>
          <p:spPr>
            <a:xfrm>
              <a:off x="2887393" y="-47625"/>
              <a:ext cx="3146186" cy="46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62"/>
                </a:lnSpc>
              </a:pPr>
              <a:r>
                <a:rPr lang="en-US" sz="2115">
                  <a:solidFill>
                    <a:srgbClr val="000000"/>
                  </a:solidFill>
                  <a:latin typeface="Arimo"/>
                </a:rPr>
                <a:t>Injuries per 1M trips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2618670" y="143319"/>
              <a:ext cx="134362" cy="134362"/>
              <a:chOff x="2970232" y="-619760"/>
              <a:chExt cx="152400" cy="152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2970231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8037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689723"/>
              <a:ext cx="9055333" cy="9069412"/>
              <a:chOff x="0" y="0"/>
              <a:chExt cx="10271031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350" y="0"/>
                <a:ext cx="10283731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0283731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567758" y="0"/>
                    </a:moveTo>
                    <a:lnTo>
                      <a:pt x="2580458" y="0"/>
                    </a:lnTo>
                    <a:lnTo>
                      <a:pt x="2580458" y="10287000"/>
                    </a:lnTo>
                    <a:lnTo>
                      <a:pt x="2567758" y="10287000"/>
                    </a:lnTo>
                    <a:close/>
                    <a:moveTo>
                      <a:pt x="5135516" y="0"/>
                    </a:moveTo>
                    <a:lnTo>
                      <a:pt x="5148216" y="0"/>
                    </a:lnTo>
                    <a:lnTo>
                      <a:pt x="5148216" y="10287000"/>
                    </a:lnTo>
                    <a:lnTo>
                      <a:pt x="5135516" y="10287000"/>
                    </a:lnTo>
                    <a:close/>
                    <a:moveTo>
                      <a:pt x="7703273" y="0"/>
                    </a:moveTo>
                    <a:lnTo>
                      <a:pt x="7715973" y="0"/>
                    </a:lnTo>
                    <a:lnTo>
                      <a:pt x="7715973" y="10287000"/>
                    </a:lnTo>
                    <a:lnTo>
                      <a:pt x="7703273" y="10287000"/>
                    </a:lnTo>
                    <a:close/>
                    <a:moveTo>
                      <a:pt x="10271031" y="0"/>
                    </a:moveTo>
                    <a:lnTo>
                      <a:pt x="10283731" y="0"/>
                    </a:lnTo>
                    <a:lnTo>
                      <a:pt x="10283731" y="10287000"/>
                    </a:lnTo>
                    <a:lnTo>
                      <a:pt x="10271031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689723"/>
              <a:ext cx="9060932" cy="9069412"/>
              <a:chOff x="0" y="0"/>
              <a:chExt cx="10277381" cy="10287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277381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10277381" h="2314575">
                    <a:moveTo>
                      <a:pt x="0" y="0"/>
                    </a:moveTo>
                    <a:lnTo>
                      <a:pt x="10092215" y="0"/>
                    </a:lnTo>
                    <a:cubicBezTo>
                      <a:pt x="10141324" y="0"/>
                      <a:pt x="10188422" y="19508"/>
                      <a:pt x="10223147" y="54234"/>
                    </a:cubicBezTo>
                    <a:cubicBezTo>
                      <a:pt x="10257872" y="88959"/>
                      <a:pt x="10277381" y="136057"/>
                      <a:pt x="10277381" y="185166"/>
                    </a:cubicBezTo>
                    <a:lnTo>
                      <a:pt x="10277381" y="2129409"/>
                    </a:lnTo>
                    <a:cubicBezTo>
                      <a:pt x="10277381" y="2178518"/>
                      <a:pt x="10257872" y="2225616"/>
                      <a:pt x="10223147" y="2260341"/>
                    </a:cubicBezTo>
                    <a:cubicBezTo>
                      <a:pt x="10188422" y="2295067"/>
                      <a:pt x="10141324" y="2314575"/>
                      <a:pt x="10092215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00803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2657475"/>
                <a:ext cx="776677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776677" h="2314575">
                    <a:moveTo>
                      <a:pt x="0" y="0"/>
                    </a:moveTo>
                    <a:lnTo>
                      <a:pt x="591511" y="0"/>
                    </a:lnTo>
                    <a:cubicBezTo>
                      <a:pt x="640620" y="0"/>
                      <a:pt x="687718" y="19508"/>
                      <a:pt x="722443" y="54234"/>
                    </a:cubicBezTo>
                    <a:cubicBezTo>
                      <a:pt x="757169" y="88959"/>
                      <a:pt x="776677" y="136057"/>
                      <a:pt x="776677" y="185166"/>
                    </a:cubicBezTo>
                    <a:lnTo>
                      <a:pt x="776677" y="2129409"/>
                    </a:lnTo>
                    <a:cubicBezTo>
                      <a:pt x="776677" y="2231673"/>
                      <a:pt x="693776" y="2314575"/>
                      <a:pt x="591511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008037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5314950"/>
                <a:ext cx="417191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417191" h="2314575">
                    <a:moveTo>
                      <a:pt x="0" y="0"/>
                    </a:moveTo>
                    <a:lnTo>
                      <a:pt x="232025" y="0"/>
                    </a:lnTo>
                    <a:cubicBezTo>
                      <a:pt x="334290" y="0"/>
                      <a:pt x="417191" y="82902"/>
                      <a:pt x="417191" y="185166"/>
                    </a:cubicBezTo>
                    <a:lnTo>
                      <a:pt x="417191" y="2129409"/>
                    </a:lnTo>
                    <a:cubicBezTo>
                      <a:pt x="417191" y="2178518"/>
                      <a:pt x="397683" y="2225615"/>
                      <a:pt x="362957" y="2260341"/>
                    </a:cubicBezTo>
                    <a:cubicBezTo>
                      <a:pt x="328232" y="2295066"/>
                      <a:pt x="281134" y="2314575"/>
                      <a:pt x="232025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008037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7972425"/>
                <a:ext cx="5347286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5347286" h="2314575">
                    <a:moveTo>
                      <a:pt x="0" y="0"/>
                    </a:moveTo>
                    <a:lnTo>
                      <a:pt x="5162120" y="0"/>
                    </a:lnTo>
                    <a:cubicBezTo>
                      <a:pt x="5211229" y="0"/>
                      <a:pt x="5258327" y="19509"/>
                      <a:pt x="5293052" y="54234"/>
                    </a:cubicBezTo>
                    <a:cubicBezTo>
                      <a:pt x="5327778" y="88960"/>
                      <a:pt x="5347286" y="136057"/>
                      <a:pt x="5347286" y="185166"/>
                    </a:cubicBezTo>
                    <a:lnTo>
                      <a:pt x="5347286" y="2129409"/>
                    </a:lnTo>
                    <a:cubicBezTo>
                      <a:pt x="5347286" y="2178518"/>
                      <a:pt x="5327778" y="2225615"/>
                      <a:pt x="5293052" y="2260341"/>
                    </a:cubicBezTo>
                    <a:cubicBezTo>
                      <a:pt x="5258327" y="2295066"/>
                      <a:pt x="5211229" y="2314575"/>
                      <a:pt x="5162120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008037"/>
              </a:solidFill>
            </p:spPr>
          </p:sp>
        </p:grp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0514" y="4289234"/>
            <a:ext cx="1617124" cy="100132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flipH="1">
            <a:off x="679578" y="7281510"/>
            <a:ext cx="1358996" cy="113510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-1585014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THE PROBLEM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85179" y="2924325"/>
            <a:ext cx="16637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ssistant Regular Bold"/>
              </a:rPr>
              <a:t>200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29285" y="4723221"/>
            <a:ext cx="16637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ssistant Regular Bold"/>
              </a:rPr>
              <a:t>15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32314" y="6395685"/>
            <a:ext cx="16637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ssistant Regular Bold"/>
              </a:rPr>
              <a:t>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96512" y="8121343"/>
            <a:ext cx="16637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ssistant Regular Bold"/>
              </a:rPr>
              <a:t>104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603149" y="2406166"/>
            <a:ext cx="7350101" cy="6852135"/>
            <a:chOff x="-61068" y="-66676"/>
            <a:chExt cx="9800136" cy="9136180"/>
          </a:xfrm>
        </p:grpSpPr>
        <p:sp>
          <p:nvSpPr>
            <p:cNvPr id="25" name="TextBox 25"/>
            <p:cNvSpPr txBox="1"/>
            <p:nvPr/>
          </p:nvSpPr>
          <p:spPr>
            <a:xfrm>
              <a:off x="-61068" y="6175887"/>
              <a:ext cx="712137" cy="850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Safe</a:t>
              </a:r>
            </a:p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57%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702448" y="3291150"/>
              <a:ext cx="1036620" cy="850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Unsafe</a:t>
              </a:r>
            </a:p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41%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828115" y="-66676"/>
              <a:ext cx="1371766" cy="850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Not sure</a:t>
              </a:r>
            </a:p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2%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714040" y="1058870"/>
              <a:ext cx="8010634" cy="8010634"/>
              <a:chOff x="0" y="0"/>
              <a:chExt cx="2540000" cy="254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270000" y="0"/>
                <a:ext cx="1375056" cy="2374967"/>
              </a:xfrm>
              <a:custGeom>
                <a:avLst/>
                <a:gdLst/>
                <a:ahLst/>
                <a:cxnLst/>
                <a:rect l="l" t="t" r="r" b="b"/>
                <a:pathLst>
                  <a:path w="1375056" h="2374967">
                    <a:moveTo>
                      <a:pt x="0" y="0"/>
                    </a:moveTo>
                    <a:cubicBezTo>
                      <a:pt x="576725" y="0"/>
                      <a:pt x="1081042" y="388604"/>
                      <a:pt x="1228049" y="946278"/>
                    </a:cubicBezTo>
                    <a:cubicBezTo>
                      <a:pt x="1375056" y="1503952"/>
                      <a:pt x="1127838" y="2090666"/>
                      <a:pt x="626057" y="2374967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-97359" y="3634"/>
                <a:ext cx="2047859" cy="2621939"/>
              </a:xfrm>
              <a:custGeom>
                <a:avLst/>
                <a:gdLst/>
                <a:ahLst/>
                <a:cxnLst/>
                <a:rect l="l" t="t" r="r" b="b"/>
                <a:pathLst>
                  <a:path w="2047859" h="2621939">
                    <a:moveTo>
                      <a:pt x="2047859" y="2338663"/>
                    </a:moveTo>
                    <a:cubicBezTo>
                      <a:pt x="1601488" y="2621938"/>
                      <a:pt x="1026317" y="2599064"/>
                      <a:pt x="603852" y="2281234"/>
                    </a:cubicBezTo>
                    <a:cubicBezTo>
                      <a:pt x="181387" y="1963404"/>
                      <a:pt x="0" y="1417105"/>
                      <a:pt x="148468" y="909710"/>
                    </a:cubicBezTo>
                    <a:cubicBezTo>
                      <a:pt x="296935" y="402314"/>
                      <a:pt x="744200" y="39963"/>
                      <a:pt x="1271358" y="0"/>
                    </a:cubicBezTo>
                    <a:lnTo>
                      <a:pt x="1367359" y="1266366"/>
                    </a:lnTo>
                    <a:close/>
                  </a:path>
                </a:pathLst>
              </a:custGeom>
              <a:solidFill>
                <a:srgbClr val="00B980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110827" y="0"/>
                <a:ext cx="159173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70000">
                    <a:moveTo>
                      <a:pt x="0" y="10014"/>
                    </a:moveTo>
                    <a:cubicBezTo>
                      <a:pt x="52753" y="3350"/>
                      <a:pt x="105873" y="5"/>
                      <a:pt x="159046" y="0"/>
                    </a:cubicBezTo>
                    <a:lnTo>
                      <a:pt x="159173" y="1270000"/>
                    </a:lnTo>
                    <a:close/>
                  </a:path>
                </a:pathLst>
              </a:custGeom>
              <a:solidFill>
                <a:srgbClr val="009299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6995"/>
              </a:solid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10905795" y="1751547"/>
            <a:ext cx="6353505" cy="52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ssistant Regular Bold"/>
              </a:rPr>
              <a:t>Rental e-scooters users safety sense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91041" y="9590764"/>
            <a:ext cx="487028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Open Sans Light"/>
              </a:rPr>
              <a:t>B. Walch, L. Martin, S. Turner - </a:t>
            </a:r>
            <a:r>
              <a:rPr lang="en-US" sz="1500" dirty="0" err="1">
                <a:solidFill>
                  <a:srgbClr val="000000"/>
                </a:solidFill>
                <a:latin typeface="Open Sans Light"/>
              </a:rPr>
              <a:t>Micromobility</a:t>
            </a:r>
            <a:r>
              <a:rPr lang="en-US" sz="1500" dirty="0">
                <a:solidFill>
                  <a:srgbClr val="000000"/>
                </a:solidFill>
                <a:latin typeface="Open Sans Light"/>
              </a:rPr>
              <a:t> risk study</a:t>
            </a:r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D7DFCDE0-648C-5FB9-F5C9-08DA7E83E09B}"/>
              </a:ext>
            </a:extLst>
          </p:cNvPr>
          <p:cNvSpPr txBox="1"/>
          <p:nvPr/>
        </p:nvSpPr>
        <p:spPr>
          <a:xfrm>
            <a:off x="-164031" y="10071400"/>
            <a:ext cx="48768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grpSp>
        <p:nvGrpSpPr>
          <p:cNvPr id="36" name="Group 37">
            <a:extLst>
              <a:ext uri="{FF2B5EF4-FFF2-40B4-BE49-F238E27FC236}">
                <a16:creationId xmlns:a16="http://schemas.microsoft.com/office/drawing/2014/main" id="{AA45A201-C172-2C3F-1624-DCD3BB66C582}"/>
              </a:ext>
            </a:extLst>
          </p:cNvPr>
          <p:cNvGrpSpPr/>
          <p:nvPr/>
        </p:nvGrpSpPr>
        <p:grpSpPr>
          <a:xfrm>
            <a:off x="17602200" y="25007"/>
            <a:ext cx="572560" cy="743511"/>
            <a:chOff x="0" y="0"/>
            <a:chExt cx="763414" cy="991348"/>
          </a:xfrm>
        </p:grpSpPr>
        <p:grpSp>
          <p:nvGrpSpPr>
            <p:cNvPr id="37" name="Group 38">
              <a:extLst>
                <a:ext uri="{FF2B5EF4-FFF2-40B4-BE49-F238E27FC236}">
                  <a16:creationId xmlns:a16="http://schemas.microsoft.com/office/drawing/2014/main" id="{EEE49198-53DD-FA56-2DC0-0910EDF3EE79}"/>
                </a:ext>
              </a:extLst>
            </p:cNvPr>
            <p:cNvGrpSpPr/>
            <p:nvPr/>
          </p:nvGrpSpPr>
          <p:grpSpPr>
            <a:xfrm>
              <a:off x="0" y="0"/>
              <a:ext cx="763414" cy="763414"/>
              <a:chOff x="0" y="0"/>
              <a:chExt cx="812800" cy="812800"/>
            </a:xfrm>
          </p:grpSpPr>
          <p:sp>
            <p:nvSpPr>
              <p:cNvPr id="52" name="Freeform 39">
                <a:extLst>
                  <a:ext uri="{FF2B5EF4-FFF2-40B4-BE49-F238E27FC236}">
                    <a16:creationId xmlns:a16="http://schemas.microsoft.com/office/drawing/2014/main" id="{FA2594CB-AD2B-4C53-0564-86E513D82D9E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53" name="TextBox 40">
                <a:extLst>
                  <a:ext uri="{FF2B5EF4-FFF2-40B4-BE49-F238E27FC236}">
                    <a16:creationId xmlns:a16="http://schemas.microsoft.com/office/drawing/2014/main" id="{521DEAD5-EB62-588E-2A63-0760D83E7093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41">
              <a:extLst>
                <a:ext uri="{FF2B5EF4-FFF2-40B4-BE49-F238E27FC236}">
                  <a16:creationId xmlns:a16="http://schemas.microsoft.com/office/drawing/2014/main" id="{CF883725-A046-F253-ADFA-217C5F00D66D}"/>
                </a:ext>
              </a:extLst>
            </p:cNvPr>
            <p:cNvGrpSpPr/>
            <p:nvPr/>
          </p:nvGrpSpPr>
          <p:grpSpPr>
            <a:xfrm>
              <a:off x="97891" y="99946"/>
              <a:ext cx="567632" cy="567632"/>
              <a:chOff x="0" y="0"/>
              <a:chExt cx="812800" cy="812800"/>
            </a:xfrm>
          </p:grpSpPr>
          <p:sp>
            <p:nvSpPr>
              <p:cNvPr id="50" name="Freeform 42">
                <a:extLst>
                  <a:ext uri="{FF2B5EF4-FFF2-40B4-BE49-F238E27FC236}">
                    <a16:creationId xmlns:a16="http://schemas.microsoft.com/office/drawing/2014/main" id="{37EEEE59-3CD1-5CCD-7CFB-E5734BEA02D4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51" name="TextBox 43">
                <a:extLst>
                  <a:ext uri="{FF2B5EF4-FFF2-40B4-BE49-F238E27FC236}">
                    <a16:creationId xmlns:a16="http://schemas.microsoft.com/office/drawing/2014/main" id="{4F083209-5E3B-FE5A-1A9B-F16F5B15521F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9" name="Group 44">
              <a:extLst>
                <a:ext uri="{FF2B5EF4-FFF2-40B4-BE49-F238E27FC236}">
                  <a16:creationId xmlns:a16="http://schemas.microsoft.com/office/drawing/2014/main" id="{B32740FC-E069-EEC9-C53E-2885852091E4}"/>
                </a:ext>
              </a:extLst>
            </p:cNvPr>
            <p:cNvGrpSpPr/>
            <p:nvPr/>
          </p:nvGrpSpPr>
          <p:grpSpPr>
            <a:xfrm>
              <a:off x="68644" y="32917"/>
              <a:ext cx="622016" cy="544264"/>
              <a:chOff x="0" y="0"/>
              <a:chExt cx="812800" cy="711200"/>
            </a:xfrm>
          </p:grpSpPr>
          <p:sp>
            <p:nvSpPr>
              <p:cNvPr id="48" name="Freeform 45">
                <a:extLst>
                  <a:ext uri="{FF2B5EF4-FFF2-40B4-BE49-F238E27FC236}">
                    <a16:creationId xmlns:a16="http://schemas.microsoft.com/office/drawing/2014/main" id="{CA5376C4-4BE7-F227-137F-A4505EB90D9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9" name="TextBox 46">
                <a:extLst>
                  <a:ext uri="{FF2B5EF4-FFF2-40B4-BE49-F238E27FC236}">
                    <a16:creationId xmlns:a16="http://schemas.microsoft.com/office/drawing/2014/main" id="{BED85675-8C91-59F4-2A66-F9F670258047}"/>
                  </a:ext>
                </a:extLst>
              </p:cNvPr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7">
              <a:extLst>
                <a:ext uri="{FF2B5EF4-FFF2-40B4-BE49-F238E27FC236}">
                  <a16:creationId xmlns:a16="http://schemas.microsoft.com/office/drawing/2014/main" id="{4E16E3EE-0E6D-82FB-2D05-23CF406B3A7C}"/>
                </a:ext>
              </a:extLst>
            </p:cNvPr>
            <p:cNvGrpSpPr/>
            <p:nvPr/>
          </p:nvGrpSpPr>
          <p:grpSpPr>
            <a:xfrm>
              <a:off x="126952" y="133119"/>
              <a:ext cx="509509" cy="509509"/>
              <a:chOff x="0" y="0"/>
              <a:chExt cx="812800" cy="812800"/>
            </a:xfrm>
          </p:grpSpPr>
          <p:sp>
            <p:nvSpPr>
              <p:cNvPr id="46" name="Freeform 48">
                <a:extLst>
                  <a:ext uri="{FF2B5EF4-FFF2-40B4-BE49-F238E27FC236}">
                    <a16:creationId xmlns:a16="http://schemas.microsoft.com/office/drawing/2014/main" id="{F794AFA9-5EC0-CD20-E4A8-017E678D744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7" name="TextBox 49">
                <a:extLst>
                  <a:ext uri="{FF2B5EF4-FFF2-40B4-BE49-F238E27FC236}">
                    <a16:creationId xmlns:a16="http://schemas.microsoft.com/office/drawing/2014/main" id="{AB79A122-DBEB-7645-6E6B-2DABE76B217A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1" name="Group 50">
              <a:extLst>
                <a:ext uri="{FF2B5EF4-FFF2-40B4-BE49-F238E27FC236}">
                  <a16:creationId xmlns:a16="http://schemas.microsoft.com/office/drawing/2014/main" id="{941CE9B3-ADD2-A531-34B7-C4364386E69D}"/>
                </a:ext>
              </a:extLst>
            </p:cNvPr>
            <p:cNvGrpSpPr/>
            <p:nvPr/>
          </p:nvGrpSpPr>
          <p:grpSpPr>
            <a:xfrm>
              <a:off x="229042" y="235208"/>
              <a:ext cx="305330" cy="305330"/>
              <a:chOff x="0" y="0"/>
              <a:chExt cx="812800" cy="812800"/>
            </a:xfrm>
          </p:grpSpPr>
          <p:sp>
            <p:nvSpPr>
              <p:cNvPr id="44" name="Freeform 51">
                <a:extLst>
                  <a:ext uri="{FF2B5EF4-FFF2-40B4-BE49-F238E27FC236}">
                    <a16:creationId xmlns:a16="http://schemas.microsoft.com/office/drawing/2014/main" id="{75FCA1E0-B1C7-0FCD-F1E0-0E47775C251C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5" name="TextBox 52">
                <a:extLst>
                  <a:ext uri="{FF2B5EF4-FFF2-40B4-BE49-F238E27FC236}">
                    <a16:creationId xmlns:a16="http://schemas.microsoft.com/office/drawing/2014/main" id="{F46116F9-D02D-71CE-05E7-39E3E169F83D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53">
              <a:extLst>
                <a:ext uri="{FF2B5EF4-FFF2-40B4-BE49-F238E27FC236}">
                  <a16:creationId xmlns:a16="http://schemas.microsoft.com/office/drawing/2014/main" id="{A7B8A79D-43FB-8641-E94E-28526E9D7BFC}"/>
                </a:ext>
              </a:extLst>
            </p:cNvPr>
            <p:cNvSpPr txBox="1"/>
            <p:nvPr/>
          </p:nvSpPr>
          <p:spPr>
            <a:xfrm>
              <a:off x="317081" y="245331"/>
              <a:ext cx="129251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 dirty="0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43" name="TextBox 54">
              <a:extLst>
                <a:ext uri="{FF2B5EF4-FFF2-40B4-BE49-F238E27FC236}">
                  <a16:creationId xmlns:a16="http://schemas.microsoft.com/office/drawing/2014/main" id="{3441F4A2-35BA-D9BB-FE27-469C0E865E0E}"/>
                </a:ext>
              </a:extLst>
            </p:cNvPr>
            <p:cNvSpPr txBox="1"/>
            <p:nvPr/>
          </p:nvSpPr>
          <p:spPr>
            <a:xfrm>
              <a:off x="71643" y="734839"/>
              <a:ext cx="677444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060605"/>
                  </a:solidFill>
                  <a:latin typeface="atlas light AAA Bold"/>
                </a:rPr>
                <a:t>Gotcha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" name="Group 4"/>
          <p:cNvGrpSpPr/>
          <p:nvPr/>
        </p:nvGrpSpPr>
        <p:grpSpPr>
          <a:xfrm rot="7280062">
            <a:off x="12815489" y="5370037"/>
            <a:ext cx="3251388" cy="3251388"/>
            <a:chOff x="0" y="0"/>
            <a:chExt cx="4335184" cy="4335184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4335184" cy="4335184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253776" y="17180"/>
                <a:ext cx="654741" cy="577721"/>
              </a:xfrm>
              <a:custGeom>
                <a:avLst/>
                <a:gdLst/>
                <a:ahLst/>
                <a:cxnLst/>
                <a:rect l="l" t="t" r="r" b="b"/>
                <a:pathLst>
                  <a:path w="654741" h="577721">
                    <a:moveTo>
                      <a:pt x="333724" y="23148"/>
                    </a:moveTo>
                    <a:cubicBezTo>
                      <a:pt x="384139" y="36165"/>
                      <a:pt x="433706" y="52270"/>
                      <a:pt x="482144" y="71372"/>
                    </a:cubicBezTo>
                    <a:cubicBezTo>
                      <a:pt x="566964" y="104385"/>
                      <a:pt x="627636" y="180256"/>
                      <a:pt x="641188" y="270259"/>
                    </a:cubicBezTo>
                    <a:cubicBezTo>
                      <a:pt x="654740" y="360261"/>
                      <a:pt x="619100" y="450635"/>
                      <a:pt x="547763" y="507161"/>
                    </a:cubicBezTo>
                    <a:cubicBezTo>
                      <a:pt x="476426" y="563686"/>
                      <a:pt x="380297" y="577721"/>
                      <a:pt x="295776" y="543951"/>
                    </a:cubicBezTo>
                    <a:cubicBezTo>
                      <a:pt x="266713" y="532490"/>
                      <a:pt x="236973" y="522827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 rot="-2996229">
            <a:off x="7614289" y="5291633"/>
            <a:ext cx="3251388" cy="3251388"/>
            <a:chOff x="0" y="0"/>
            <a:chExt cx="4335184" cy="4335184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4335184" cy="4335184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253776" y="17180"/>
                <a:ext cx="1286224" cy="2505641"/>
              </a:xfrm>
              <a:custGeom>
                <a:avLst/>
                <a:gdLst/>
                <a:ahLst/>
                <a:cxnLst/>
                <a:rect l="l" t="t" r="r" b="b"/>
                <a:pathLst>
                  <a:path w="1286224" h="2505641">
                    <a:moveTo>
                      <a:pt x="333724" y="23148"/>
                    </a:moveTo>
                    <a:cubicBezTo>
                      <a:pt x="894452" y="167927"/>
                      <a:pt x="1286224" y="673702"/>
                      <a:pt x="1286224" y="1252820"/>
                    </a:cubicBezTo>
                    <a:cubicBezTo>
                      <a:pt x="1286224" y="1831938"/>
                      <a:pt x="894452" y="2337713"/>
                      <a:pt x="333724" y="2482492"/>
                    </a:cubicBezTo>
                    <a:cubicBezTo>
                      <a:pt x="245700" y="2505640"/>
                      <a:pt x="152018" y="2479921"/>
                      <a:pt x="88152" y="2415073"/>
                    </a:cubicBezTo>
                    <a:cubicBezTo>
                      <a:pt x="24286" y="2350225"/>
                      <a:pt x="0" y="2256162"/>
                      <a:pt x="24488" y="2168502"/>
                    </a:cubicBezTo>
                    <a:cubicBezTo>
                      <a:pt x="48976" y="2080841"/>
                      <a:pt x="118496" y="2012983"/>
                      <a:pt x="206724" y="1990623"/>
                    </a:cubicBezTo>
                    <a:cubicBezTo>
                      <a:pt x="543161" y="1903756"/>
                      <a:pt x="778224" y="1600291"/>
                      <a:pt x="778224" y="1252820"/>
                    </a:cubicBezTo>
                    <a:cubicBezTo>
                      <a:pt x="778224" y="905349"/>
                      <a:pt x="543161" y="601884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585014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THE 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2807" y="1888257"/>
            <a:ext cx="417204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Open Sans Light Bold"/>
              </a:rPr>
              <a:t>But Why?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65590" y="4411375"/>
            <a:ext cx="1551186" cy="80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>
                <a:solidFill>
                  <a:srgbClr val="000000"/>
                </a:solidFill>
                <a:latin typeface="Open Sans Light"/>
              </a:rPr>
              <a:t>Other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48959" y="4332971"/>
            <a:ext cx="2782048" cy="80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>
                <a:solidFill>
                  <a:srgbClr val="000000"/>
                </a:solidFill>
                <a:latin typeface="Open Sans Light"/>
              </a:rPr>
              <a:t>Behavioral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64602" y="6468775"/>
            <a:ext cx="1150762" cy="80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>
                <a:solidFill>
                  <a:srgbClr val="000000"/>
                </a:solidFill>
                <a:latin typeface="Open Sans Light"/>
              </a:rPr>
              <a:t>50%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65802" y="6547179"/>
            <a:ext cx="1150762" cy="80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>
                <a:solidFill>
                  <a:srgbClr val="000000"/>
                </a:solidFill>
                <a:latin typeface="Open Sans Light"/>
              </a:rPr>
              <a:t>10%</a:t>
            </a: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2221123" y="5291633"/>
            <a:ext cx="3251388" cy="3251388"/>
            <a:chOff x="0" y="0"/>
            <a:chExt cx="4335184" cy="4335184"/>
          </a:xfrm>
        </p:grpSpPr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4335184" cy="4335184"/>
              <a:chOff x="0" y="0"/>
              <a:chExt cx="2540000" cy="254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253776" y="17180"/>
                <a:ext cx="1358230" cy="2165748"/>
              </a:xfrm>
              <a:custGeom>
                <a:avLst/>
                <a:gdLst/>
                <a:ahLst/>
                <a:cxnLst/>
                <a:rect l="l" t="t" r="r" b="b"/>
                <a:pathLst>
                  <a:path w="1358230" h="2165748">
                    <a:moveTo>
                      <a:pt x="333724" y="23148"/>
                    </a:moveTo>
                    <a:cubicBezTo>
                      <a:pt x="754101" y="131689"/>
                      <a:pt x="1089902" y="447454"/>
                      <a:pt x="1224066" y="860368"/>
                    </a:cubicBezTo>
                    <a:cubicBezTo>
                      <a:pt x="1358230" y="1273283"/>
                      <a:pt x="1272164" y="1726121"/>
                      <a:pt x="995870" y="2061024"/>
                    </a:cubicBezTo>
                    <a:cubicBezTo>
                      <a:pt x="938263" y="2131491"/>
                      <a:pt x="847356" y="2165748"/>
                      <a:pt x="757571" y="2150824"/>
                    </a:cubicBezTo>
                    <a:cubicBezTo>
                      <a:pt x="667785" y="2135901"/>
                      <a:pt x="592848" y="2074078"/>
                      <a:pt x="561134" y="1988765"/>
                    </a:cubicBezTo>
                    <a:cubicBezTo>
                      <a:pt x="529419" y="1903452"/>
                      <a:pt x="545777" y="1807691"/>
                      <a:pt x="604012" y="1737742"/>
                    </a:cubicBezTo>
                    <a:cubicBezTo>
                      <a:pt x="769788" y="1536801"/>
                      <a:pt x="821427" y="1265098"/>
                      <a:pt x="740929" y="1017349"/>
                    </a:cubicBezTo>
                    <a:cubicBezTo>
                      <a:pt x="660431" y="769601"/>
                      <a:pt x="458950" y="580141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2688738" y="4332971"/>
            <a:ext cx="2492862" cy="801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 dirty="0">
                <a:solidFill>
                  <a:srgbClr val="000000"/>
                </a:solidFill>
                <a:latin typeface="Open Sans Light"/>
              </a:rPr>
              <a:t>Potholes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71436" y="6468775"/>
            <a:ext cx="1150762" cy="80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>
                <a:solidFill>
                  <a:srgbClr val="000000"/>
                </a:solidFill>
                <a:latin typeface="Open Sans Light"/>
              </a:rPr>
              <a:t>40%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11043" y="9299661"/>
            <a:ext cx="487028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Open Sans Light"/>
              </a:rPr>
              <a:t>B. Walch, L. Martin, S. Turner - </a:t>
            </a:r>
            <a:r>
              <a:rPr lang="en-US" sz="1500" dirty="0" err="1">
                <a:solidFill>
                  <a:srgbClr val="000000"/>
                </a:solidFill>
                <a:latin typeface="Open Sans Light"/>
              </a:rPr>
              <a:t>Micromobility</a:t>
            </a:r>
            <a:r>
              <a:rPr lang="en-US" sz="1500" dirty="0">
                <a:solidFill>
                  <a:srgbClr val="000000"/>
                </a:solidFill>
                <a:latin typeface="Open Sans Light"/>
              </a:rPr>
              <a:t> risk study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5312" y="3428093"/>
            <a:ext cx="16613088" cy="624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sz="3749" dirty="0">
                <a:solidFill>
                  <a:srgbClr val="000000"/>
                </a:solidFill>
                <a:latin typeface="Open Sans Light Bold"/>
              </a:rPr>
              <a:t>80% of accidents involving e-scooters are against non-moving object</a:t>
            </a:r>
          </a:p>
        </p:txBody>
      </p:sp>
      <p:grpSp>
        <p:nvGrpSpPr>
          <p:cNvPr id="27" name="Group 37">
            <a:extLst>
              <a:ext uri="{FF2B5EF4-FFF2-40B4-BE49-F238E27FC236}">
                <a16:creationId xmlns:a16="http://schemas.microsoft.com/office/drawing/2014/main" id="{3A1B1429-54EA-DE01-4A5C-E94E4F5C5B72}"/>
              </a:ext>
            </a:extLst>
          </p:cNvPr>
          <p:cNvGrpSpPr/>
          <p:nvPr/>
        </p:nvGrpSpPr>
        <p:grpSpPr>
          <a:xfrm>
            <a:off x="17715440" y="25007"/>
            <a:ext cx="572560" cy="743511"/>
            <a:chOff x="0" y="0"/>
            <a:chExt cx="763414" cy="991348"/>
          </a:xfrm>
        </p:grpSpPr>
        <p:grpSp>
          <p:nvGrpSpPr>
            <p:cNvPr id="28" name="Group 38">
              <a:extLst>
                <a:ext uri="{FF2B5EF4-FFF2-40B4-BE49-F238E27FC236}">
                  <a16:creationId xmlns:a16="http://schemas.microsoft.com/office/drawing/2014/main" id="{BC57A493-060F-544E-8BD0-E8584440AF6E}"/>
                </a:ext>
              </a:extLst>
            </p:cNvPr>
            <p:cNvGrpSpPr/>
            <p:nvPr/>
          </p:nvGrpSpPr>
          <p:grpSpPr>
            <a:xfrm>
              <a:off x="0" y="0"/>
              <a:ext cx="763414" cy="763414"/>
              <a:chOff x="0" y="0"/>
              <a:chExt cx="812800" cy="812800"/>
            </a:xfrm>
          </p:grpSpPr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D441E0B9-ECBB-0AD9-34C9-2789BBB1FC8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44" name="TextBox 40">
                <a:extLst>
                  <a:ext uri="{FF2B5EF4-FFF2-40B4-BE49-F238E27FC236}">
                    <a16:creationId xmlns:a16="http://schemas.microsoft.com/office/drawing/2014/main" id="{086322A3-E42B-AF7F-6B1A-4E3DBA7BDA90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41">
              <a:extLst>
                <a:ext uri="{FF2B5EF4-FFF2-40B4-BE49-F238E27FC236}">
                  <a16:creationId xmlns:a16="http://schemas.microsoft.com/office/drawing/2014/main" id="{BDBE4C74-8E19-8B20-6D74-2AE3898BB4E5}"/>
                </a:ext>
              </a:extLst>
            </p:cNvPr>
            <p:cNvGrpSpPr/>
            <p:nvPr/>
          </p:nvGrpSpPr>
          <p:grpSpPr>
            <a:xfrm>
              <a:off x="97891" y="99946"/>
              <a:ext cx="567632" cy="567632"/>
              <a:chOff x="0" y="0"/>
              <a:chExt cx="812800" cy="812800"/>
            </a:xfrm>
          </p:grpSpPr>
          <p:sp>
            <p:nvSpPr>
              <p:cNvPr id="41" name="Freeform 42">
                <a:extLst>
                  <a:ext uri="{FF2B5EF4-FFF2-40B4-BE49-F238E27FC236}">
                    <a16:creationId xmlns:a16="http://schemas.microsoft.com/office/drawing/2014/main" id="{632889DE-6FDD-35E4-AD8C-D88A0F2A6E6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2" name="TextBox 43">
                <a:extLst>
                  <a:ext uri="{FF2B5EF4-FFF2-40B4-BE49-F238E27FC236}">
                    <a16:creationId xmlns:a16="http://schemas.microsoft.com/office/drawing/2014/main" id="{8D7DBB68-594B-F5D2-B7FA-0D3120DAB80F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44">
              <a:extLst>
                <a:ext uri="{FF2B5EF4-FFF2-40B4-BE49-F238E27FC236}">
                  <a16:creationId xmlns:a16="http://schemas.microsoft.com/office/drawing/2014/main" id="{9F8DD0D9-1518-0966-A925-A6AA7188C5BD}"/>
                </a:ext>
              </a:extLst>
            </p:cNvPr>
            <p:cNvGrpSpPr/>
            <p:nvPr/>
          </p:nvGrpSpPr>
          <p:grpSpPr>
            <a:xfrm>
              <a:off x="68644" y="32917"/>
              <a:ext cx="622016" cy="544264"/>
              <a:chOff x="0" y="0"/>
              <a:chExt cx="812800" cy="711200"/>
            </a:xfrm>
          </p:grpSpPr>
          <p:sp>
            <p:nvSpPr>
              <p:cNvPr id="39" name="Freeform 45">
                <a:extLst>
                  <a:ext uri="{FF2B5EF4-FFF2-40B4-BE49-F238E27FC236}">
                    <a16:creationId xmlns:a16="http://schemas.microsoft.com/office/drawing/2014/main" id="{EF9CC67E-2026-046F-2465-618DF1F705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0" name="TextBox 46">
                <a:extLst>
                  <a:ext uri="{FF2B5EF4-FFF2-40B4-BE49-F238E27FC236}">
                    <a16:creationId xmlns:a16="http://schemas.microsoft.com/office/drawing/2014/main" id="{CC925E18-10C9-A5A8-A858-423648EDD81B}"/>
                  </a:ext>
                </a:extLst>
              </p:cNvPr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47">
              <a:extLst>
                <a:ext uri="{FF2B5EF4-FFF2-40B4-BE49-F238E27FC236}">
                  <a16:creationId xmlns:a16="http://schemas.microsoft.com/office/drawing/2014/main" id="{6745063D-6EA9-5A29-B4CF-AB1D4C6E356D}"/>
                </a:ext>
              </a:extLst>
            </p:cNvPr>
            <p:cNvGrpSpPr/>
            <p:nvPr/>
          </p:nvGrpSpPr>
          <p:grpSpPr>
            <a:xfrm>
              <a:off x="126952" y="133119"/>
              <a:ext cx="509509" cy="509509"/>
              <a:chOff x="0" y="0"/>
              <a:chExt cx="812800" cy="812800"/>
            </a:xfrm>
          </p:grpSpPr>
          <p:sp>
            <p:nvSpPr>
              <p:cNvPr id="37" name="Freeform 48">
                <a:extLst>
                  <a:ext uri="{FF2B5EF4-FFF2-40B4-BE49-F238E27FC236}">
                    <a16:creationId xmlns:a16="http://schemas.microsoft.com/office/drawing/2014/main" id="{71B77278-6E78-EA59-45AC-65F73A374224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38" name="TextBox 49">
                <a:extLst>
                  <a:ext uri="{FF2B5EF4-FFF2-40B4-BE49-F238E27FC236}">
                    <a16:creationId xmlns:a16="http://schemas.microsoft.com/office/drawing/2014/main" id="{29DF2333-9DB1-9180-4E42-D35FF732F474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50">
              <a:extLst>
                <a:ext uri="{FF2B5EF4-FFF2-40B4-BE49-F238E27FC236}">
                  <a16:creationId xmlns:a16="http://schemas.microsoft.com/office/drawing/2014/main" id="{401F4EB3-7E82-D282-2397-74F2596E43DC}"/>
                </a:ext>
              </a:extLst>
            </p:cNvPr>
            <p:cNvGrpSpPr/>
            <p:nvPr/>
          </p:nvGrpSpPr>
          <p:grpSpPr>
            <a:xfrm>
              <a:off x="229042" y="235208"/>
              <a:ext cx="305330" cy="305330"/>
              <a:chOff x="0" y="0"/>
              <a:chExt cx="812800" cy="812800"/>
            </a:xfrm>
          </p:grpSpPr>
          <p:sp>
            <p:nvSpPr>
              <p:cNvPr id="35" name="Freeform 51">
                <a:extLst>
                  <a:ext uri="{FF2B5EF4-FFF2-40B4-BE49-F238E27FC236}">
                    <a16:creationId xmlns:a16="http://schemas.microsoft.com/office/drawing/2014/main" id="{AE19A60F-F7CF-668A-1892-66D6507AE0E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36" name="TextBox 52">
                <a:extLst>
                  <a:ext uri="{FF2B5EF4-FFF2-40B4-BE49-F238E27FC236}">
                    <a16:creationId xmlns:a16="http://schemas.microsoft.com/office/drawing/2014/main" id="{2BDDECC9-17F8-15A3-17B8-DBB8AE5FD9AF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53">
              <a:extLst>
                <a:ext uri="{FF2B5EF4-FFF2-40B4-BE49-F238E27FC236}">
                  <a16:creationId xmlns:a16="http://schemas.microsoft.com/office/drawing/2014/main" id="{2C2792B5-BDC3-A31B-DD00-EF83B137EF0E}"/>
                </a:ext>
              </a:extLst>
            </p:cNvPr>
            <p:cNvSpPr txBox="1"/>
            <p:nvPr/>
          </p:nvSpPr>
          <p:spPr>
            <a:xfrm>
              <a:off x="317081" y="245331"/>
              <a:ext cx="129251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 dirty="0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34" name="TextBox 54">
              <a:extLst>
                <a:ext uri="{FF2B5EF4-FFF2-40B4-BE49-F238E27FC236}">
                  <a16:creationId xmlns:a16="http://schemas.microsoft.com/office/drawing/2014/main" id="{1B6C4880-A844-E813-ABC4-C0DDD91DD990}"/>
                </a:ext>
              </a:extLst>
            </p:cNvPr>
            <p:cNvSpPr txBox="1"/>
            <p:nvPr/>
          </p:nvSpPr>
          <p:spPr>
            <a:xfrm>
              <a:off x="71643" y="734839"/>
              <a:ext cx="677444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060605"/>
                  </a:solidFill>
                  <a:latin typeface="atlas light AAA Bold"/>
                </a:rPr>
                <a:t>Gotcha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TextBox 23"/>
          <p:cNvSpPr txBox="1"/>
          <p:nvPr/>
        </p:nvSpPr>
        <p:spPr>
          <a:xfrm>
            <a:off x="-1685675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 dirty="0">
                <a:solidFill>
                  <a:srgbClr val="008037"/>
                </a:solidFill>
                <a:latin typeface="Norwester"/>
              </a:rPr>
              <a:t>MEET GOTCHA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8700" y="2369265"/>
            <a:ext cx="6144024" cy="6144024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1479276">
            <a:off x="4648989" y="4955546"/>
            <a:ext cx="681665" cy="885191"/>
            <a:chOff x="0" y="0"/>
            <a:chExt cx="908887" cy="118025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908887" cy="90888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7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16545" y="118992"/>
              <a:ext cx="675797" cy="675797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7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1724" y="39190"/>
              <a:ext cx="740544" cy="647976"/>
              <a:chOff x="0" y="0"/>
              <a:chExt cx="812800" cy="7112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7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51144" y="158485"/>
              <a:ext cx="606599" cy="60659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7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272687" y="280028"/>
              <a:ext cx="363513" cy="363513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7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77503" y="297525"/>
              <a:ext cx="153881" cy="299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9"/>
                </a:lnSpc>
              </a:pPr>
              <a:r>
                <a:rPr lang="en-US" sz="1335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5294" y="880312"/>
              <a:ext cx="806535" cy="299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1469052">
            <a:off x="1932398" y="4629099"/>
            <a:ext cx="567707" cy="737208"/>
            <a:chOff x="0" y="0"/>
            <a:chExt cx="756942" cy="98294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756942" cy="756942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97061" y="99099"/>
              <a:ext cx="562820" cy="562820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68062" y="32638"/>
              <a:ext cx="616743" cy="539650"/>
              <a:chOff x="0" y="0"/>
              <a:chExt cx="812800" cy="7112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25876" y="131990"/>
              <a:ext cx="505190" cy="505190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227100" y="233214"/>
              <a:ext cx="302742" cy="302742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314393" y="243009"/>
              <a:ext cx="128156" cy="254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7"/>
                </a:lnSpc>
              </a:pPr>
              <a:r>
                <a:rPr lang="en-US" sz="1112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1035" y="728367"/>
              <a:ext cx="671701" cy="254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7"/>
                </a:lnSpc>
              </a:pPr>
              <a:endParaRPr/>
            </a:p>
          </p:txBody>
        </p:sp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781767" y="4061760"/>
            <a:ext cx="2163480" cy="2163480"/>
          </a:xfrm>
          <a:prstGeom prst="rect">
            <a:avLst/>
          </a:prstGeom>
        </p:spPr>
      </p:pic>
      <p:pic>
        <p:nvPicPr>
          <p:cNvPr id="62" name="Picture 18">
            <a:extLst>
              <a:ext uri="{FF2B5EF4-FFF2-40B4-BE49-F238E27FC236}">
                <a16:creationId xmlns:a16="http://schemas.microsoft.com/office/drawing/2014/main" id="{C36FDBAF-D5F0-94BE-53D5-833A092DB59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2499" y="80949"/>
            <a:ext cx="1130464" cy="947751"/>
          </a:xfrm>
          <a:prstGeom prst="rect">
            <a:avLst/>
          </a:prstGeom>
        </p:spPr>
      </p:pic>
      <p:sp>
        <p:nvSpPr>
          <p:cNvPr id="63" name="TextBox 3">
            <a:extLst>
              <a:ext uri="{FF2B5EF4-FFF2-40B4-BE49-F238E27FC236}">
                <a16:creationId xmlns:a16="http://schemas.microsoft.com/office/drawing/2014/main" id="{D2E409BF-8802-B05C-5F32-0731BE84567C}"/>
              </a:ext>
            </a:extLst>
          </p:cNvPr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grpSp>
        <p:nvGrpSpPr>
          <p:cNvPr id="64" name="קבוצה 63">
            <a:extLst>
              <a:ext uri="{FF2B5EF4-FFF2-40B4-BE49-F238E27FC236}">
                <a16:creationId xmlns:a16="http://schemas.microsoft.com/office/drawing/2014/main" id="{5B7B892C-73AC-6104-51A9-9A55A8C1CD5F}"/>
              </a:ext>
            </a:extLst>
          </p:cNvPr>
          <p:cNvGrpSpPr/>
          <p:nvPr/>
        </p:nvGrpSpPr>
        <p:grpSpPr>
          <a:xfrm>
            <a:off x="11435458" y="2170976"/>
            <a:ext cx="4975984" cy="5945048"/>
            <a:chOff x="3608008" y="531539"/>
            <a:chExt cx="4975984" cy="5945048"/>
          </a:xfrm>
        </p:grpSpPr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3C2E574A-EAAB-437D-4C0F-89ACF64678A7}"/>
                </a:ext>
              </a:extLst>
            </p:cNvPr>
            <p:cNvGrpSpPr/>
            <p:nvPr/>
          </p:nvGrpSpPr>
          <p:grpSpPr>
            <a:xfrm>
              <a:off x="3608008" y="531539"/>
              <a:ext cx="4975984" cy="5945048"/>
              <a:chOff x="3608008" y="531539"/>
              <a:chExt cx="4975984" cy="5945048"/>
            </a:xfrm>
          </p:grpSpPr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D5F85298-E57E-093E-A31A-C36835B39C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8008" y="531539"/>
                <a:ext cx="4975984" cy="5945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תיבת טקסט 13">
                <a:extLst>
                  <a:ext uri="{FF2B5EF4-FFF2-40B4-BE49-F238E27FC236}">
                    <a16:creationId xmlns:a16="http://schemas.microsoft.com/office/drawing/2014/main" id="{45B3ACF8-2466-8517-35CB-2139ED31F7D4}"/>
                  </a:ext>
                </a:extLst>
              </p:cNvPr>
              <p:cNvSpPr txBox="1"/>
              <p:nvPr/>
            </p:nvSpPr>
            <p:spPr>
              <a:xfrm>
                <a:off x="4680084" y="754476"/>
                <a:ext cx="594774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latin typeface="+mj-lt"/>
                  </a:rPr>
                  <a:t>11:34</a:t>
                </a:r>
                <a:endParaRPr lang="he-IL" sz="1200" dirty="0">
                  <a:latin typeface="+mj-lt"/>
                </a:endParaRPr>
              </a:p>
            </p:txBody>
          </p:sp>
          <p:sp>
            <p:nvSpPr>
              <p:cNvPr id="75" name="תיבת טקסט 14">
                <a:extLst>
                  <a:ext uri="{FF2B5EF4-FFF2-40B4-BE49-F238E27FC236}">
                    <a16:creationId xmlns:a16="http://schemas.microsoft.com/office/drawing/2014/main" id="{CCA49133-DF81-64CC-4DDB-BDAE2C3F1891}"/>
                  </a:ext>
                </a:extLst>
              </p:cNvPr>
              <p:cNvSpPr txBox="1"/>
              <p:nvPr/>
            </p:nvSpPr>
            <p:spPr>
              <a:xfrm>
                <a:off x="6460778" y="774796"/>
                <a:ext cx="373431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latin typeface="+mj-lt"/>
                  </a:rPr>
                  <a:t>5G</a:t>
                </a:r>
                <a:endParaRPr lang="he-IL" sz="1200" dirty="0">
                  <a:latin typeface="+mj-lt"/>
                </a:endParaRPr>
              </a:p>
            </p:txBody>
          </p:sp>
          <p:pic>
            <p:nvPicPr>
              <p:cNvPr id="76" name="תמונה 75">
                <a:extLst>
                  <a:ext uri="{FF2B5EF4-FFF2-40B4-BE49-F238E27FC236}">
                    <a16:creationId xmlns:a16="http://schemas.microsoft.com/office/drawing/2014/main" id="{E9CB506C-1062-582C-F3EE-61AF935B3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5496" y="825596"/>
                <a:ext cx="337109" cy="162822"/>
              </a:xfrm>
              <a:prstGeom prst="rect">
                <a:avLst/>
              </a:prstGeom>
            </p:spPr>
          </p:pic>
          <p:pic>
            <p:nvPicPr>
              <p:cNvPr id="77" name="Picture 14">
                <a:extLst>
                  <a:ext uri="{FF2B5EF4-FFF2-40B4-BE49-F238E27FC236}">
                    <a16:creationId xmlns:a16="http://schemas.microsoft.com/office/drawing/2014/main" id="{7E03599E-DC91-917C-F6C0-599E4128B5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628" y="774796"/>
                <a:ext cx="354214" cy="247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מלבן 11">
              <a:extLst>
                <a:ext uri="{FF2B5EF4-FFF2-40B4-BE49-F238E27FC236}">
                  <a16:creationId xmlns:a16="http://schemas.microsoft.com/office/drawing/2014/main" id="{B58546AF-B2B9-E175-AC38-423D685F7A16}"/>
                </a:ext>
              </a:extLst>
            </p:cNvPr>
            <p:cNvSpPr/>
            <p:nvPr/>
          </p:nvSpPr>
          <p:spPr>
            <a:xfrm>
              <a:off x="4719320" y="3506597"/>
              <a:ext cx="2733040" cy="2722239"/>
            </a:xfrm>
            <a:custGeom>
              <a:avLst/>
              <a:gdLst>
                <a:gd name="connsiteX0" fmla="*/ 0 w 2722880"/>
                <a:gd name="connsiteY0" fmla="*/ 0 h 2560320"/>
                <a:gd name="connsiteX1" fmla="*/ 2722880 w 2722880"/>
                <a:gd name="connsiteY1" fmla="*/ 0 h 2560320"/>
                <a:gd name="connsiteX2" fmla="*/ 2722880 w 2722880"/>
                <a:gd name="connsiteY2" fmla="*/ 2560320 h 2560320"/>
                <a:gd name="connsiteX3" fmla="*/ 0 w 2722880"/>
                <a:gd name="connsiteY3" fmla="*/ 2560320 h 2560320"/>
                <a:gd name="connsiteX4" fmla="*/ 0 w 2722880"/>
                <a:gd name="connsiteY4" fmla="*/ 0 h 2560320"/>
                <a:gd name="connsiteX0" fmla="*/ 0 w 2722880"/>
                <a:gd name="connsiteY0" fmla="*/ 0 h 2560320"/>
                <a:gd name="connsiteX1" fmla="*/ 2722880 w 2722880"/>
                <a:gd name="connsiteY1" fmla="*/ 0 h 2560320"/>
                <a:gd name="connsiteX2" fmla="*/ 2722880 w 2722880"/>
                <a:gd name="connsiteY2" fmla="*/ 2560320 h 2560320"/>
                <a:gd name="connsiteX3" fmla="*/ 40640 w 2722880"/>
                <a:gd name="connsiteY3" fmla="*/ 2550160 h 2560320"/>
                <a:gd name="connsiteX4" fmla="*/ 0 w 2722880"/>
                <a:gd name="connsiteY4" fmla="*/ 0 h 2560320"/>
                <a:gd name="connsiteX0" fmla="*/ 0 w 2722880"/>
                <a:gd name="connsiteY0" fmla="*/ 0 h 2560320"/>
                <a:gd name="connsiteX1" fmla="*/ 2722880 w 2722880"/>
                <a:gd name="connsiteY1" fmla="*/ 0 h 2560320"/>
                <a:gd name="connsiteX2" fmla="*/ 2722880 w 2722880"/>
                <a:gd name="connsiteY2" fmla="*/ 2560320 h 2560320"/>
                <a:gd name="connsiteX3" fmla="*/ 0 w 2722880"/>
                <a:gd name="connsiteY3" fmla="*/ 2438400 h 2560320"/>
                <a:gd name="connsiteX4" fmla="*/ 0 w 2722880"/>
                <a:gd name="connsiteY4" fmla="*/ 0 h 2560320"/>
                <a:gd name="connsiteX0" fmla="*/ 0 w 2722880"/>
                <a:gd name="connsiteY0" fmla="*/ 0 h 2570017"/>
                <a:gd name="connsiteX1" fmla="*/ 2722880 w 2722880"/>
                <a:gd name="connsiteY1" fmla="*/ 0 h 2570017"/>
                <a:gd name="connsiteX2" fmla="*/ 2722880 w 2722880"/>
                <a:gd name="connsiteY2" fmla="*/ 2560320 h 2570017"/>
                <a:gd name="connsiteX3" fmla="*/ 243840 w 2722880"/>
                <a:gd name="connsiteY3" fmla="*/ 2561457 h 2570017"/>
                <a:gd name="connsiteX4" fmla="*/ 0 w 2722880"/>
                <a:gd name="connsiteY4" fmla="*/ 2438400 h 2570017"/>
                <a:gd name="connsiteX5" fmla="*/ 0 w 2722880"/>
                <a:gd name="connsiteY5" fmla="*/ 0 h 2570017"/>
                <a:gd name="connsiteX0" fmla="*/ 0 w 2722880"/>
                <a:gd name="connsiteY0" fmla="*/ 0 h 2566640"/>
                <a:gd name="connsiteX1" fmla="*/ 2722880 w 2722880"/>
                <a:gd name="connsiteY1" fmla="*/ 0 h 2566640"/>
                <a:gd name="connsiteX2" fmla="*/ 2651760 w 2722880"/>
                <a:gd name="connsiteY2" fmla="*/ 2509520 h 2566640"/>
                <a:gd name="connsiteX3" fmla="*/ 243840 w 2722880"/>
                <a:gd name="connsiteY3" fmla="*/ 2561457 h 2566640"/>
                <a:gd name="connsiteX4" fmla="*/ 0 w 2722880"/>
                <a:gd name="connsiteY4" fmla="*/ 2438400 h 2566640"/>
                <a:gd name="connsiteX5" fmla="*/ 0 w 2722880"/>
                <a:gd name="connsiteY5" fmla="*/ 0 h 2566640"/>
                <a:gd name="connsiteX0" fmla="*/ 0 w 2733040"/>
                <a:gd name="connsiteY0" fmla="*/ 0 h 2564503"/>
                <a:gd name="connsiteX1" fmla="*/ 2722880 w 2733040"/>
                <a:gd name="connsiteY1" fmla="*/ 0 h 2564503"/>
                <a:gd name="connsiteX2" fmla="*/ 2733040 w 2733040"/>
                <a:gd name="connsiteY2" fmla="*/ 2418080 h 2564503"/>
                <a:gd name="connsiteX3" fmla="*/ 243840 w 2733040"/>
                <a:gd name="connsiteY3" fmla="*/ 2561457 h 2564503"/>
                <a:gd name="connsiteX4" fmla="*/ 0 w 2733040"/>
                <a:gd name="connsiteY4" fmla="*/ 2438400 h 2564503"/>
                <a:gd name="connsiteX5" fmla="*/ 0 w 2733040"/>
                <a:gd name="connsiteY5" fmla="*/ 0 h 2564503"/>
                <a:gd name="connsiteX0" fmla="*/ 0 w 2733040"/>
                <a:gd name="connsiteY0" fmla="*/ 0 h 2578455"/>
                <a:gd name="connsiteX1" fmla="*/ 2722880 w 2733040"/>
                <a:gd name="connsiteY1" fmla="*/ 0 h 2578455"/>
                <a:gd name="connsiteX2" fmla="*/ 2733040 w 2733040"/>
                <a:gd name="connsiteY2" fmla="*/ 2418080 h 2578455"/>
                <a:gd name="connsiteX3" fmla="*/ 243840 w 2733040"/>
                <a:gd name="connsiteY3" fmla="*/ 2561457 h 2578455"/>
                <a:gd name="connsiteX4" fmla="*/ 0 w 2733040"/>
                <a:gd name="connsiteY4" fmla="*/ 2438400 h 2578455"/>
                <a:gd name="connsiteX5" fmla="*/ 0 w 2733040"/>
                <a:gd name="connsiteY5" fmla="*/ 0 h 2578455"/>
                <a:gd name="connsiteX0" fmla="*/ 0 w 2733040"/>
                <a:gd name="connsiteY0" fmla="*/ 0 h 2597807"/>
                <a:gd name="connsiteX1" fmla="*/ 2722880 w 2733040"/>
                <a:gd name="connsiteY1" fmla="*/ 0 h 2597807"/>
                <a:gd name="connsiteX2" fmla="*/ 2733040 w 2733040"/>
                <a:gd name="connsiteY2" fmla="*/ 2418080 h 2597807"/>
                <a:gd name="connsiteX3" fmla="*/ 243840 w 2733040"/>
                <a:gd name="connsiteY3" fmla="*/ 2561457 h 2597807"/>
                <a:gd name="connsiteX4" fmla="*/ 0 w 2733040"/>
                <a:gd name="connsiteY4" fmla="*/ 2438400 h 2597807"/>
                <a:gd name="connsiteX5" fmla="*/ 0 w 2733040"/>
                <a:gd name="connsiteY5" fmla="*/ 0 h 2597807"/>
                <a:gd name="connsiteX0" fmla="*/ 0 w 2733040"/>
                <a:gd name="connsiteY0" fmla="*/ 0 h 2608191"/>
                <a:gd name="connsiteX1" fmla="*/ 2722880 w 2733040"/>
                <a:gd name="connsiteY1" fmla="*/ 0 h 2608191"/>
                <a:gd name="connsiteX2" fmla="*/ 2733040 w 2733040"/>
                <a:gd name="connsiteY2" fmla="*/ 2418080 h 2608191"/>
                <a:gd name="connsiteX3" fmla="*/ 243840 w 2733040"/>
                <a:gd name="connsiteY3" fmla="*/ 2561457 h 2608191"/>
                <a:gd name="connsiteX4" fmla="*/ 0 w 2733040"/>
                <a:gd name="connsiteY4" fmla="*/ 2438400 h 2608191"/>
                <a:gd name="connsiteX5" fmla="*/ 0 w 2733040"/>
                <a:gd name="connsiteY5" fmla="*/ 0 h 2608191"/>
                <a:gd name="connsiteX0" fmla="*/ 0 w 2733040"/>
                <a:gd name="connsiteY0" fmla="*/ 0 h 2625888"/>
                <a:gd name="connsiteX1" fmla="*/ 2722880 w 2733040"/>
                <a:gd name="connsiteY1" fmla="*/ 0 h 2625888"/>
                <a:gd name="connsiteX2" fmla="*/ 2733040 w 2733040"/>
                <a:gd name="connsiteY2" fmla="*/ 2418080 h 2625888"/>
                <a:gd name="connsiteX3" fmla="*/ 193040 w 2733040"/>
                <a:gd name="connsiteY3" fmla="*/ 2591937 h 2625888"/>
                <a:gd name="connsiteX4" fmla="*/ 0 w 2733040"/>
                <a:gd name="connsiteY4" fmla="*/ 2438400 h 2625888"/>
                <a:gd name="connsiteX5" fmla="*/ 0 w 2733040"/>
                <a:gd name="connsiteY5" fmla="*/ 0 h 2625888"/>
                <a:gd name="connsiteX0" fmla="*/ 0 w 2733040"/>
                <a:gd name="connsiteY0" fmla="*/ 0 h 2592694"/>
                <a:gd name="connsiteX1" fmla="*/ 2722880 w 2733040"/>
                <a:gd name="connsiteY1" fmla="*/ 0 h 2592694"/>
                <a:gd name="connsiteX2" fmla="*/ 2733040 w 2733040"/>
                <a:gd name="connsiteY2" fmla="*/ 2418080 h 2592694"/>
                <a:gd name="connsiteX3" fmla="*/ 193040 w 2733040"/>
                <a:gd name="connsiteY3" fmla="*/ 2591937 h 2592694"/>
                <a:gd name="connsiteX4" fmla="*/ 0 w 2733040"/>
                <a:gd name="connsiteY4" fmla="*/ 2438400 h 2592694"/>
                <a:gd name="connsiteX5" fmla="*/ 0 w 2733040"/>
                <a:gd name="connsiteY5" fmla="*/ 0 h 2592694"/>
                <a:gd name="connsiteX0" fmla="*/ 0 w 2733040"/>
                <a:gd name="connsiteY0" fmla="*/ 0 h 2592694"/>
                <a:gd name="connsiteX1" fmla="*/ 2722880 w 2733040"/>
                <a:gd name="connsiteY1" fmla="*/ 0 h 2592694"/>
                <a:gd name="connsiteX2" fmla="*/ 2733040 w 2733040"/>
                <a:gd name="connsiteY2" fmla="*/ 2418080 h 2592694"/>
                <a:gd name="connsiteX3" fmla="*/ 193040 w 2733040"/>
                <a:gd name="connsiteY3" fmla="*/ 2591937 h 2592694"/>
                <a:gd name="connsiteX4" fmla="*/ 0 w 2733040"/>
                <a:gd name="connsiteY4" fmla="*/ 2438400 h 2592694"/>
                <a:gd name="connsiteX5" fmla="*/ 0 w 2733040"/>
                <a:gd name="connsiteY5" fmla="*/ 0 h 259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3040" h="2592694">
                  <a:moveTo>
                    <a:pt x="0" y="0"/>
                  </a:moveTo>
                  <a:lnTo>
                    <a:pt x="2722880" y="0"/>
                  </a:lnTo>
                  <a:cubicBezTo>
                    <a:pt x="2726267" y="806027"/>
                    <a:pt x="2729653" y="1612053"/>
                    <a:pt x="2733040" y="2418080"/>
                  </a:cubicBezTo>
                  <a:cubicBezTo>
                    <a:pt x="2638213" y="2702939"/>
                    <a:pt x="2594187" y="2540758"/>
                    <a:pt x="193040" y="2591937"/>
                  </a:cubicBezTo>
                  <a:cubicBezTo>
                    <a:pt x="67733" y="2581398"/>
                    <a:pt x="64347" y="2489579"/>
                    <a:pt x="0" y="243840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/>
            </a:p>
          </p:txBody>
        </p:sp>
        <p:pic>
          <p:nvPicPr>
            <p:cNvPr id="67" name="Picture 8">
              <a:extLst>
                <a:ext uri="{FF2B5EF4-FFF2-40B4-BE49-F238E27FC236}">
                  <a16:creationId xmlns:a16="http://schemas.microsoft.com/office/drawing/2014/main" id="{66B15AA7-944B-4F05-F6BC-ECF83A56A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653" y="708188"/>
              <a:ext cx="1964373" cy="2222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אליפסה 67">
              <a:extLst>
                <a:ext uri="{FF2B5EF4-FFF2-40B4-BE49-F238E27FC236}">
                  <a16:creationId xmlns:a16="http://schemas.microsoft.com/office/drawing/2014/main" id="{1AEB5D34-9D1E-F308-F58C-14871116B837}"/>
                </a:ext>
              </a:extLst>
            </p:cNvPr>
            <p:cNvSpPr/>
            <p:nvPr/>
          </p:nvSpPr>
          <p:spPr>
            <a:xfrm>
              <a:off x="5862849" y="4116014"/>
              <a:ext cx="476305" cy="47630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/>
            </a:p>
          </p:txBody>
        </p:sp>
        <p:sp>
          <p:nvSpPr>
            <p:cNvPr id="69" name="תיבת טקסט 8">
              <a:extLst>
                <a:ext uri="{FF2B5EF4-FFF2-40B4-BE49-F238E27FC236}">
                  <a16:creationId xmlns:a16="http://schemas.microsoft.com/office/drawing/2014/main" id="{8D935CB5-03F0-D679-5FBE-0E97ABDA6800}"/>
                </a:ext>
              </a:extLst>
            </p:cNvPr>
            <p:cNvSpPr txBox="1"/>
            <p:nvPr/>
          </p:nvSpPr>
          <p:spPr>
            <a:xfrm>
              <a:off x="5328992" y="2784183"/>
              <a:ext cx="149352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Connect with</a:t>
              </a:r>
              <a:endParaRPr lang="he-IL" dirty="0"/>
            </a:p>
          </p:txBody>
        </p:sp>
        <p:sp>
          <p:nvSpPr>
            <p:cNvPr id="70" name="אליפסה 69">
              <a:extLst>
                <a:ext uri="{FF2B5EF4-FFF2-40B4-BE49-F238E27FC236}">
                  <a16:creationId xmlns:a16="http://schemas.microsoft.com/office/drawing/2014/main" id="{763C7F65-AD14-2457-408A-334F57FE4701}"/>
                </a:ext>
              </a:extLst>
            </p:cNvPr>
            <p:cNvSpPr/>
            <p:nvPr/>
          </p:nvSpPr>
          <p:spPr>
            <a:xfrm>
              <a:off x="5710901" y="3115988"/>
              <a:ext cx="770197" cy="7701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/>
            </a:p>
          </p:txBody>
        </p:sp>
        <p:sp>
          <p:nvSpPr>
            <p:cNvPr id="71" name="תיבת טקסט 10">
              <a:extLst>
                <a:ext uri="{FF2B5EF4-FFF2-40B4-BE49-F238E27FC236}">
                  <a16:creationId xmlns:a16="http://schemas.microsoft.com/office/drawing/2014/main" id="{C66F4AE1-D1C5-5979-4042-2D5276DA5168}"/>
                </a:ext>
              </a:extLst>
            </p:cNvPr>
            <p:cNvSpPr txBox="1"/>
            <p:nvPr/>
          </p:nvSpPr>
          <p:spPr>
            <a:xfrm>
              <a:off x="5700055" y="4150132"/>
              <a:ext cx="587767" cy="37337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or</a:t>
              </a:r>
              <a:endParaRPr lang="he-IL" dirty="0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251EB86-1783-6663-C07E-D68141412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993" y="3054143"/>
              <a:ext cx="881064" cy="88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" name="Group 4"/>
          <p:cNvGrpSpPr/>
          <p:nvPr/>
        </p:nvGrpSpPr>
        <p:grpSpPr>
          <a:xfrm>
            <a:off x="17702695" y="20342"/>
            <a:ext cx="572560" cy="743511"/>
            <a:chOff x="0" y="0"/>
            <a:chExt cx="763414" cy="99134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63414" cy="76341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7891" y="99946"/>
              <a:ext cx="567632" cy="567632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8644" y="32917"/>
              <a:ext cx="622016" cy="544264"/>
              <a:chOff x="0" y="0"/>
              <a:chExt cx="812800" cy="711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6952" y="133119"/>
              <a:ext cx="509509" cy="50950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29042" y="235208"/>
              <a:ext cx="305330" cy="30533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17081" y="245331"/>
              <a:ext cx="129251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1643" y="734839"/>
              <a:ext cx="677444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060605"/>
                  </a:solidFill>
                  <a:latin typeface="atlas light AAA Bold"/>
                </a:rPr>
                <a:t>Gotcha 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9500" y="2137907"/>
            <a:ext cx="5560574" cy="664406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9500" y="2137907"/>
            <a:ext cx="5560574" cy="6644068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685675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MEET GOTCHA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73065" y="546759"/>
            <a:ext cx="3168207" cy="16961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9500" y="2137907"/>
            <a:ext cx="5560574" cy="664406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9500" y="2137907"/>
            <a:ext cx="5560574" cy="6644068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0" y="10085159"/>
            <a:ext cx="47244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685675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MEET GOTCHA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73065" y="546759"/>
            <a:ext cx="3168207" cy="1696186"/>
          </a:xfrm>
          <a:prstGeom prst="rect">
            <a:avLst/>
          </a:prstGeom>
        </p:spPr>
      </p:pic>
      <p:grpSp>
        <p:nvGrpSpPr>
          <p:cNvPr id="27" name="Group 4">
            <a:extLst>
              <a:ext uri="{FF2B5EF4-FFF2-40B4-BE49-F238E27FC236}">
                <a16:creationId xmlns:a16="http://schemas.microsoft.com/office/drawing/2014/main" id="{385FABE0-116E-ECE6-0A2B-E4FF274E9884}"/>
              </a:ext>
            </a:extLst>
          </p:cNvPr>
          <p:cNvGrpSpPr/>
          <p:nvPr/>
        </p:nvGrpSpPr>
        <p:grpSpPr>
          <a:xfrm>
            <a:off x="17702695" y="20342"/>
            <a:ext cx="572560" cy="743511"/>
            <a:chOff x="0" y="0"/>
            <a:chExt cx="763414" cy="991348"/>
          </a:xfrm>
        </p:grpSpPr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6214BB97-FDA1-4CA1-6D9C-D3D1414359F7}"/>
                </a:ext>
              </a:extLst>
            </p:cNvPr>
            <p:cNvGrpSpPr/>
            <p:nvPr/>
          </p:nvGrpSpPr>
          <p:grpSpPr>
            <a:xfrm>
              <a:off x="0" y="0"/>
              <a:ext cx="763414" cy="763414"/>
              <a:chOff x="0" y="0"/>
              <a:chExt cx="812800" cy="812800"/>
            </a:xfrm>
          </p:grpSpPr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01A88221-A4AA-DE7C-F968-6AF87BEA954F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44" name="TextBox 7">
                <a:extLst>
                  <a:ext uri="{FF2B5EF4-FFF2-40B4-BE49-F238E27FC236}">
                    <a16:creationId xmlns:a16="http://schemas.microsoft.com/office/drawing/2014/main" id="{0A7D68D7-E7F9-64FE-52A8-62EA5314FE06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C87C11F9-1A2E-A774-533F-BF43BA3E1E2D}"/>
                </a:ext>
              </a:extLst>
            </p:cNvPr>
            <p:cNvGrpSpPr/>
            <p:nvPr/>
          </p:nvGrpSpPr>
          <p:grpSpPr>
            <a:xfrm>
              <a:off x="97891" y="99946"/>
              <a:ext cx="567632" cy="567632"/>
              <a:chOff x="0" y="0"/>
              <a:chExt cx="812800" cy="812800"/>
            </a:xfrm>
          </p:grpSpPr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ADAFA296-FCE1-06EF-4F2B-96452B29196A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2" name="TextBox 10">
                <a:extLst>
                  <a:ext uri="{FF2B5EF4-FFF2-40B4-BE49-F238E27FC236}">
                    <a16:creationId xmlns:a16="http://schemas.microsoft.com/office/drawing/2014/main" id="{11016EBB-EC2C-FB15-178D-372D99A2FC63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id="{3253C4EA-0800-6213-14AE-D6F5C12A1525}"/>
                </a:ext>
              </a:extLst>
            </p:cNvPr>
            <p:cNvGrpSpPr/>
            <p:nvPr/>
          </p:nvGrpSpPr>
          <p:grpSpPr>
            <a:xfrm>
              <a:off x="68644" y="32917"/>
              <a:ext cx="622016" cy="544264"/>
              <a:chOff x="0" y="0"/>
              <a:chExt cx="812800" cy="711200"/>
            </a:xfrm>
          </p:grpSpPr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0D39C061-2399-B024-CB88-C2550A5DDD2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3E8BBA25-B1B5-B077-4BD8-8ABBA35632B3}"/>
                  </a:ext>
                </a:extLst>
              </p:cNvPr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14">
              <a:extLst>
                <a:ext uri="{FF2B5EF4-FFF2-40B4-BE49-F238E27FC236}">
                  <a16:creationId xmlns:a16="http://schemas.microsoft.com/office/drawing/2014/main" id="{5ABA5306-E3CD-3630-AF00-71D3BBECA541}"/>
                </a:ext>
              </a:extLst>
            </p:cNvPr>
            <p:cNvGrpSpPr/>
            <p:nvPr/>
          </p:nvGrpSpPr>
          <p:grpSpPr>
            <a:xfrm>
              <a:off x="126952" y="133119"/>
              <a:ext cx="509509" cy="509509"/>
              <a:chOff x="0" y="0"/>
              <a:chExt cx="812800" cy="812800"/>
            </a:xfrm>
          </p:grpSpPr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C80E3715-30D6-6100-8479-CC862E9F1B28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38" name="TextBox 16">
                <a:extLst>
                  <a:ext uri="{FF2B5EF4-FFF2-40B4-BE49-F238E27FC236}">
                    <a16:creationId xmlns:a16="http://schemas.microsoft.com/office/drawing/2014/main" id="{BF2AC50A-7762-64BC-0CBC-D471E9FDDE55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2E5FC586-9549-945A-E370-D5DE4182C6BB}"/>
                </a:ext>
              </a:extLst>
            </p:cNvPr>
            <p:cNvGrpSpPr/>
            <p:nvPr/>
          </p:nvGrpSpPr>
          <p:grpSpPr>
            <a:xfrm>
              <a:off x="229042" y="235208"/>
              <a:ext cx="305330" cy="305330"/>
              <a:chOff x="0" y="0"/>
              <a:chExt cx="812800" cy="812800"/>
            </a:xfrm>
          </p:grpSpPr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96E32C84-7EB8-5A9C-4256-8A33471A532D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36" name="TextBox 19">
                <a:extLst>
                  <a:ext uri="{FF2B5EF4-FFF2-40B4-BE49-F238E27FC236}">
                    <a16:creationId xmlns:a16="http://schemas.microsoft.com/office/drawing/2014/main" id="{8F8F4D48-0A64-FD19-117D-790FD508AD36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6CA8ED07-A15D-EA0F-41B6-99960EA8CA6F}"/>
                </a:ext>
              </a:extLst>
            </p:cNvPr>
            <p:cNvSpPr txBox="1"/>
            <p:nvPr/>
          </p:nvSpPr>
          <p:spPr>
            <a:xfrm>
              <a:off x="317081" y="245331"/>
              <a:ext cx="129251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B001196E-93FD-99F2-FCA9-8235AED1D094}"/>
                </a:ext>
              </a:extLst>
            </p:cNvPr>
            <p:cNvSpPr txBox="1"/>
            <p:nvPr/>
          </p:nvSpPr>
          <p:spPr>
            <a:xfrm>
              <a:off x="71643" y="734839"/>
              <a:ext cx="677444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060605"/>
                  </a:solidFill>
                  <a:latin typeface="atlas light AAA Bold"/>
                </a:rPr>
                <a:t>Gotcha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7AF9BA0E-5B6E-01D2-AD0C-10145FE8F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8700" y="2666097"/>
            <a:ext cx="6176137" cy="51175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883821" y="8406729"/>
            <a:ext cx="1377431" cy="630902"/>
            <a:chOff x="0" y="0"/>
            <a:chExt cx="1836575" cy="841203"/>
          </a:xfrm>
        </p:grpSpPr>
        <p:sp>
          <p:nvSpPr>
            <p:cNvPr id="5" name="AutoShape 5"/>
            <p:cNvSpPr/>
            <p:nvPr/>
          </p:nvSpPr>
          <p:spPr>
            <a:xfrm>
              <a:off x="47830" y="597136"/>
              <a:ext cx="1788745" cy="0"/>
            </a:xfrm>
            <a:prstGeom prst="line">
              <a:avLst/>
            </a:prstGeom>
            <a:ln w="22553" cap="rnd">
              <a:solidFill>
                <a:srgbClr val="1E1D1D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47830" y="375621"/>
              <a:ext cx="1788745" cy="0"/>
            </a:xfrm>
            <a:prstGeom prst="line">
              <a:avLst/>
            </a:prstGeom>
            <a:ln w="22553" cap="rnd">
              <a:solidFill>
                <a:srgbClr val="1E1D1D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48949" y="0"/>
              <a:ext cx="420275" cy="578922"/>
            </a:xfrm>
            <a:prstGeom prst="rect">
              <a:avLst/>
            </a:prstGeom>
          </p:spPr>
        </p:pic>
        <p:sp>
          <p:nvSpPr>
            <p:cNvPr id="8" name="AutoShape 8"/>
            <p:cNvSpPr/>
            <p:nvPr/>
          </p:nvSpPr>
          <p:spPr>
            <a:xfrm>
              <a:off x="0" y="818650"/>
              <a:ext cx="1836575" cy="0"/>
            </a:xfrm>
            <a:prstGeom prst="line">
              <a:avLst/>
            </a:prstGeom>
            <a:ln w="22553" cap="rnd">
              <a:solidFill>
                <a:srgbClr val="1E1D1D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10003" y="49321"/>
              <a:ext cx="305822" cy="30808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141001" y="402685"/>
              <a:ext cx="265206" cy="149480"/>
            </a:xfrm>
            <a:prstGeom prst="rect">
              <a:avLst/>
            </a:prstGeom>
          </p:spPr>
        </p:pic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814453" y="7982412"/>
            <a:ext cx="1516168" cy="1516168"/>
          </a:xfrm>
          <a:prstGeom prst="rect">
            <a:avLst/>
          </a:prstGeom>
        </p:spPr>
      </p:pic>
      <p:sp>
        <p:nvSpPr>
          <p:cNvPr id="30" name="AutoShape 30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TextBox 31"/>
          <p:cNvSpPr txBox="1"/>
          <p:nvPr/>
        </p:nvSpPr>
        <p:spPr>
          <a:xfrm>
            <a:off x="7620000" y="9514191"/>
            <a:ext cx="1905072" cy="71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391">
                <a:solidFill>
                  <a:srgbClr val="000000"/>
                </a:solidFill>
                <a:latin typeface="Assistant Regular Bold"/>
              </a:rPr>
              <a:t>Defects on the </a:t>
            </a:r>
          </a:p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391">
                <a:solidFill>
                  <a:srgbClr val="000000"/>
                </a:solidFill>
                <a:latin typeface="Assistant Regular Bold"/>
              </a:rPr>
              <a:t>road alerts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-107509" y="10087319"/>
            <a:ext cx="4880934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-1685675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MEET GOTCHA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7602200" y="25007"/>
            <a:ext cx="572560" cy="743511"/>
            <a:chOff x="0" y="0"/>
            <a:chExt cx="763414" cy="991348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763414" cy="763414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97891" y="99946"/>
              <a:ext cx="567632" cy="567632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8644" y="32917"/>
              <a:ext cx="622016" cy="544264"/>
              <a:chOff x="0" y="0"/>
              <a:chExt cx="812800" cy="7112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26952" y="133119"/>
              <a:ext cx="509509" cy="509509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229042" y="235208"/>
              <a:ext cx="305330" cy="305330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317081" y="245331"/>
              <a:ext cx="129251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 dirty="0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1643" y="734839"/>
              <a:ext cx="677444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060605"/>
                  </a:solidFill>
                  <a:latin typeface="atlas light AAA Bold"/>
                </a:rPr>
                <a:t>Gotcha 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3898566" y="1638031"/>
            <a:ext cx="9817433" cy="79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100F0D"/>
                </a:solidFill>
                <a:latin typeface="Alef"/>
              </a:rPr>
              <a:t>An alert system for e-scooter riders</a:t>
            </a:r>
          </a:p>
        </p:txBody>
      </p:sp>
      <p:pic>
        <p:nvPicPr>
          <p:cNvPr id="58" name="תמונה 57" descr="תמונה שמכילה עץ, חוץ&#10;&#10;התיאור נוצר באופן אוטומטי">
            <a:extLst>
              <a:ext uri="{FF2B5EF4-FFF2-40B4-BE49-F238E27FC236}">
                <a16:creationId xmlns:a16="http://schemas.microsoft.com/office/drawing/2014/main" id="{6598E2AA-94E5-E9AE-733A-25B7356AB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44" y="2692980"/>
            <a:ext cx="9145276" cy="50394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338</Words>
  <Application>Microsoft Office PowerPoint</Application>
  <PresentationFormat>Custom</PresentationFormat>
  <Paragraphs>88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Alef Bold</vt:lpstr>
      <vt:lpstr>Open Sans Light Bold</vt:lpstr>
      <vt:lpstr>Arial</vt:lpstr>
      <vt:lpstr>atlas light AAA Bold</vt:lpstr>
      <vt:lpstr>Assistant Regular</vt:lpstr>
      <vt:lpstr>Alef</vt:lpstr>
      <vt:lpstr>Calibri</vt:lpstr>
      <vt:lpstr>Arimo</vt:lpstr>
      <vt:lpstr>Open Sans Light</vt:lpstr>
      <vt:lpstr>Norwester</vt:lpstr>
      <vt:lpstr>Assistant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Gotcha Video</dc:title>
  <dc:creator>User</dc:creator>
  <cp:lastModifiedBy>Amit Moskovitz</cp:lastModifiedBy>
  <cp:revision>25</cp:revision>
  <dcterms:created xsi:type="dcterms:W3CDTF">2006-08-16T00:00:00Z</dcterms:created>
  <dcterms:modified xsi:type="dcterms:W3CDTF">2023-04-10T12:05:58Z</dcterms:modified>
  <dc:identifier>DAFI0MVAkgk</dc:identifier>
</cp:coreProperties>
</file>